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57" r:id="rId4"/>
    <p:sldId id="258" r:id="rId5"/>
    <p:sldId id="259" r:id="rId6"/>
    <p:sldId id="277" r:id="rId7"/>
    <p:sldId id="260" r:id="rId8"/>
    <p:sldId id="261" r:id="rId9"/>
    <p:sldId id="264" r:id="rId10"/>
    <p:sldId id="265" r:id="rId11"/>
    <p:sldId id="266" r:id="rId12"/>
    <p:sldId id="268" r:id="rId13"/>
    <p:sldId id="278" r:id="rId14"/>
    <p:sldId id="276" r:id="rId15"/>
    <p:sldId id="269" r:id="rId16"/>
    <p:sldId id="273" r:id="rId17"/>
    <p:sldId id="270" r:id="rId18"/>
    <p:sldId id="279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6" d="100"/>
          <a:sy n="76" d="100"/>
        </p:scale>
        <p:origin x="-120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93376-0A88-4EB9-BA55-0463AF9E6D6F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38B50-2A25-4913-936C-2A15E75035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4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538B50-2A25-4913-936C-2A15E750352F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3%D0%B5%D1%80%D0%BE%D0%B9_%D0%A1%D0%BE%D0%B2%D0%B5%D1%82%D1%81%D0%BA%D0%BE%D0%B3%D0%BE_%D0%A1%D0%BE%D1%8E%D0%B7%D0%B0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hyperlink" Target="https://ru.wikipedia.org/wiki/%D0%9A%D0%BE%D0%BF%D1%8B%D0%BB%D0%BE%D0%B2,_%D0%9D%D0%B8%D0%BA%D0%BE%D0%BB%D0%B0%D0%B9_%D0%92%D0%B5%D0%BD%D0%B8%D0%B0%D0%BC%D0%B8%D0%BD%D0%BE%D0%B2%D0%B8%D1%87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mailto:mdbendery@bk.ru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593">
              <a:srgbClr val="E6EDF6"/>
            </a:gs>
            <a:gs pos="23014">
              <a:srgbClr val="E0E9F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492922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000" b="1" spc="50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ГТО-ПУТЬ К ЗДОРОВЬЮ И УСПЕХУ!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593">
              <a:srgbClr val="E6EDF6"/>
            </a:gs>
            <a:gs pos="23014">
              <a:srgbClr val="E0E9F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09364"/>
            <a:ext cx="2808312" cy="232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3" y="3909364"/>
            <a:ext cx="2520280" cy="218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83568" y="476672"/>
            <a:ext cx="7776864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физкультурно-спортивный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</a:t>
            </a:r>
          </a:p>
          <a:p>
            <a:pPr algn="ctr"/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«Готов к труду и обороне» — </a:t>
            </a:r>
          </a:p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просто получение знака отличия, это в первую очередь совершенствование самого себя, своего внутреннего «Я». Подготавливая себя к выполнению нормативов испытаний (тестов) комплекса, Вы оттачиваете свою координацию, становитесь более целеустремлённым, морально и физически закалённым.</a:t>
            </a:r>
          </a:p>
          <a:p>
            <a:pPr algn="ctr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отличия ГТО — это показатель активной жизненной позиции гражданина Приднестровской Молдавской Республики, его стремление к здоровому образу жизни. </a:t>
            </a:r>
          </a:p>
        </p:txBody>
      </p:sp>
      <p:pic>
        <p:nvPicPr>
          <p:cNvPr id="5" name="Рисунок 4" descr="C:\Users\user\Desktop\ГТО\картинки\Новая папка\IMG_4477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13" y="3769880"/>
            <a:ext cx="3151579" cy="27554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ГТО\картинки\1655800252_img_0612_novyy-razm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102" y="3429000"/>
            <a:ext cx="405535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548680"/>
            <a:ext cx="8258204" cy="450059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Обновленная расшифровка ГТО иногда звучит так: 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«Горжусь тобой, Отечество!» </a:t>
            </a:r>
          </a:p>
          <a:p>
            <a:pPr algn="ctr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«Готов к труду и обороне СССР» помог советскому народу в борьбе с нацизмом.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3" tooltip="Герой Советского Союза"/>
              </a:rPr>
              <a:t>Герой Советского Союза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 tooltip="Копылов, Николай Вениаминович"/>
              </a:rPr>
              <a:t>Николай Копылов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высказался на эту тему так: </a:t>
            </a:r>
            <a:r>
              <a:rPr lang="ru-RU" sz="20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 будь я спортсменом, значкистом ГТО, вряд ли дошёл бы до Берлина!»</a:t>
            </a:r>
          </a:p>
          <a:p>
            <a:pPr algn="ctr">
              <a:buNone/>
            </a:pPr>
            <a:endParaRPr lang="ru-RU" sz="48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29000"/>
            <a:ext cx="419937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593">
              <a:srgbClr val="E6EDF6"/>
            </a:gs>
            <a:gs pos="23014">
              <a:srgbClr val="E0E9F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3889" y="394692"/>
            <a:ext cx="381831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является аналогом существовавшей в СССР (с 1931 по 1991 год) системы «Готов к труду и обороне СССР». </a:t>
            </a:r>
          </a:p>
          <a:p>
            <a:pPr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известном детском стихотворении С.Я. Маршака 1937 года «Рассказ о неизвестном герое» пожарные, милиция и фотографы разыскивают двадцатилетнего парня, спасшего из огня девочку. Из примет — «среднего роста, плечистый и крепкий, ходит он в белой футболке и кепке. Знак «ГТО» на груди у него. Больше не знают о нем ничего», </a:t>
            </a:r>
          </a:p>
          <a:p>
            <a:pPr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сообщает читателю Маршак.</a:t>
            </a:r>
          </a:p>
          <a:p>
            <a:pPr algn="ctr"/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Ирония стихотворения заключалась в том, что значкистов ГТО в то время было больше половины страны, и каждый был готов к труду и обороне!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8FFC3AA9-6212-484A-9AD6-213B07BC1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48680"/>
            <a:ext cx="230236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1A9B268B-A193-4AAC-9378-F2DFE3C98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548680"/>
            <a:ext cx="2446385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593">
              <a:srgbClr val="E6EDF6"/>
            </a:gs>
            <a:gs pos="23014">
              <a:srgbClr val="E0E9F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37" y="404664"/>
            <a:ext cx="763284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00336" y="2060848"/>
            <a:ext cx="76328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 звучал лозунг, вдохновлявший миллионы советских граждан на ежедневные занятия физкультурой, спортом, утренней гимнастикой. Получение и дальнейшее ношение значка ГТО было почётным, обеспечивало дорогу </a:t>
            </a:r>
          </a:p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большой  спорт.</a:t>
            </a:r>
          </a:p>
          <a:p>
            <a:pPr algn="ctr"/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былые времена его наличие говорило о том, что перед вами человек, который старается быть гармонично развитой личностью.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593">
              <a:srgbClr val="E6EDF6"/>
            </a:gs>
            <a:gs pos="23014">
              <a:srgbClr val="E0E9F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2728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времена обязательных нормативов ГТО граждане СССР претендовали на медали на многих международных соревнованиях, становились рекордсменами  почти во всех видах спорта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началу 1976 года свыше 220 миллионов человек </a:t>
            </a:r>
            <a:endParaRPr lang="ru-RU" sz="2000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имели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значки ГТО.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80125"/>
            <a:ext cx="8352928" cy="5055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593">
              <a:srgbClr val="E6EDF6"/>
            </a:gs>
            <a:gs pos="23014">
              <a:srgbClr val="E0E9F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1800" y="404664"/>
            <a:ext cx="6120680" cy="583264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Сдать ГТО совсем непросто,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Ты ловким, сильным должен быть,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Чтоб нормативы победить,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Значок в итоге получить.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Пройдя же все ступени вверх -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Ты будешь верить в свой успех.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И олимпийцем можешь стать,</a:t>
            </a:r>
          </a:p>
          <a:p>
            <a:pPr algn="ctr">
              <a:buNone/>
            </a:pP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Медали точно получать.</a:t>
            </a:r>
          </a:p>
          <a:p>
            <a:endParaRPr lang="ru-RU" dirty="0"/>
          </a:p>
        </p:txBody>
      </p:sp>
      <p:pic>
        <p:nvPicPr>
          <p:cNvPr id="28674" name="Picture 2" descr="http://donnews.ru/static/images/2014/03/31/1_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516947"/>
            <a:ext cx="2380024" cy="1490116"/>
          </a:xfrm>
          <a:prstGeom prst="rect">
            <a:avLst/>
          </a:prstGeom>
          <a:noFill/>
        </p:spPr>
      </p:pic>
      <p:pic>
        <p:nvPicPr>
          <p:cNvPr id="28676" name="Picture 4" descr="http://gov.cap.ru/UserFiles/news/201407/30/Original/img_029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2007063"/>
            <a:ext cx="2380024" cy="2052669"/>
          </a:xfrm>
          <a:prstGeom prst="rect">
            <a:avLst/>
          </a:prstGeom>
          <a:noFill/>
        </p:spPr>
      </p:pic>
      <p:pic>
        <p:nvPicPr>
          <p:cNvPr id="28678" name="Picture 6" descr="http://www.edu.cap.ru/Home/4361/11/foto/2014/p105050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7544" y="4099519"/>
            <a:ext cx="2380024" cy="18902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593">
              <a:srgbClr val="E6EDF6"/>
            </a:gs>
            <a:gs pos="23014">
              <a:srgbClr val="E0E9F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19" y="404665"/>
            <a:ext cx="85979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физкультурно-спортивный комплекс «Готов к труду и обороне» 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это здоровая нация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algn="ctr"/>
            <a:r>
              <a:rPr lang="ru-RU" sz="28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Народная мудрость гласит, что в здоровом теле здоровый дух. </a:t>
            </a:r>
          </a:p>
          <a:p>
            <a:pPr algn="ctr"/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Спортивная нация –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залог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сильного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государства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487" y="3140968"/>
            <a:ext cx="4298969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8" y="3140968"/>
            <a:ext cx="4176466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593">
              <a:srgbClr val="E6EDF6"/>
            </a:gs>
            <a:gs pos="23014">
              <a:srgbClr val="E0E9F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51520" y="1988840"/>
            <a:ext cx="8784976" cy="432048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ru-RU" sz="64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6400" b="1" dirty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8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* </a:t>
            </a:r>
            <a:r>
              <a:rPr lang="ru-RU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шаг </a:t>
            </a:r>
            <a:r>
              <a:rPr lang="ru-RU" sz="5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7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 </a:t>
            </a:r>
            <a:r>
              <a:rPr lang="ru-RU" sz="7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заявку</a:t>
            </a:r>
          </a:p>
          <a:p>
            <a:pPr marL="0" indent="0">
              <a:buNone/>
            </a:pP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ru-RU" sz="80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шаг </a:t>
            </a:r>
            <a:r>
              <a:rPr lang="ru-RU" sz="52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5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</a:t>
            </a:r>
            <a:r>
              <a:rPr lang="ru-RU" sz="7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допуск</a:t>
            </a:r>
            <a:endParaRPr lang="ru-RU" sz="7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3 шаг </a:t>
            </a:r>
            <a:r>
              <a:rPr lang="ru-RU" sz="5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7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отправить заявку на  электронную </a:t>
            </a:r>
            <a:r>
              <a:rPr lang="ru-RU" sz="7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почту </a:t>
            </a:r>
            <a:r>
              <a:rPr lang="ru-RU" sz="7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               </a:t>
            </a:r>
            <a:r>
              <a:rPr lang="ru-RU" sz="7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7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7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mdbendery@bk.ru</a:t>
            </a:r>
            <a:r>
              <a:rPr lang="ru-RU" sz="7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ru-RU" sz="7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непосредственно </a:t>
            </a:r>
            <a:r>
              <a:rPr lang="ru-RU" sz="7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7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>
              <a:buNone/>
            </a:pPr>
            <a:r>
              <a:rPr lang="ru-RU" sz="7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7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7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учреждения МУ «УНО г. Бендеры</a:t>
            </a:r>
          </a:p>
          <a:p>
            <a:pPr marL="0" indent="0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6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шаг </a:t>
            </a:r>
            <a:r>
              <a:rPr lang="ru-RU" sz="5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5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выполнить </a:t>
            </a:r>
            <a:r>
              <a:rPr lang="ru-RU" sz="70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испытания  </a:t>
            </a:r>
            <a:r>
              <a:rPr lang="ru-RU" sz="7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(тесты)</a:t>
            </a:r>
          </a:p>
          <a:p>
            <a:pPr marL="0" indent="0">
              <a:buNone/>
            </a:pPr>
            <a:r>
              <a:rPr lang="ru-RU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5 шаг </a:t>
            </a:r>
            <a:r>
              <a:rPr lang="ru-RU" sz="5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70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знак отличия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60648"/>
            <a:ext cx="676875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593">
              <a:srgbClr val="E6EDF6"/>
            </a:gs>
            <a:gs pos="23014">
              <a:srgbClr val="E0E9F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88640"/>
            <a:ext cx="7992888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успешно справиться со всеми испытаниями тебе понадобятся:</a:t>
            </a:r>
          </a:p>
          <a:p>
            <a:pPr algn="ctr"/>
            <a:r>
              <a:rPr lang="ru-RU" sz="2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самодисциплина; </a:t>
            </a:r>
          </a:p>
          <a:p>
            <a:pPr algn="ctr"/>
            <a:r>
              <a:rPr lang="ru-RU" sz="2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выдержка; </a:t>
            </a:r>
          </a:p>
          <a:p>
            <a:pPr algn="ctr"/>
            <a:r>
              <a:rPr lang="ru-RU" sz="2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настойчивость;</a:t>
            </a:r>
          </a:p>
          <a:p>
            <a:pPr marL="285750" indent="-285750" algn="ctr">
              <a:buFontTx/>
              <a:buChar char="-"/>
            </a:pPr>
            <a:r>
              <a:rPr lang="ru-RU" sz="2600" b="1" i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целеустремлённость</a:t>
            </a:r>
            <a:r>
              <a:rPr lang="ru-RU" sz="2600" dirty="0"/>
              <a:t>.</a:t>
            </a:r>
          </a:p>
          <a:p>
            <a:pPr marL="285750" indent="-285750" algn="ctr">
              <a:buFontTx/>
              <a:buChar char="-"/>
            </a:pPr>
            <a:endParaRPr lang="ru-RU" sz="2400" dirty="0"/>
          </a:p>
          <a:p>
            <a:pPr marL="285750" indent="-285750" algn="ctr">
              <a:buFontTx/>
              <a:buChar char="-"/>
            </a:pPr>
            <a:endParaRPr lang="ru-RU" sz="2400" dirty="0"/>
          </a:p>
          <a:p>
            <a:pPr marL="285750" indent="-285750" algn="ctr">
              <a:buFontTx/>
              <a:buChar char="-"/>
            </a:pPr>
            <a:endParaRPr lang="ru-RU" sz="2400" dirty="0"/>
          </a:p>
          <a:p>
            <a:pPr marL="285750" indent="-285750" algn="ctr">
              <a:buFontTx/>
              <a:buChar char="-"/>
            </a:pPr>
            <a:endParaRPr lang="ru-RU" sz="2400" dirty="0"/>
          </a:p>
          <a:p>
            <a:pPr marL="285750" indent="-285750" algn="ctr">
              <a:buFontTx/>
              <a:buChar char="-"/>
            </a:pPr>
            <a:endParaRPr lang="ru-RU" sz="2400" dirty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смелый, сильный и ловкий?</a:t>
            </a:r>
          </a:p>
          <a:p>
            <a:pPr algn="ctr"/>
            <a:r>
              <a:rPr lang="ru-RU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Докажи!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5400600" cy="2871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9281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593">
              <a:srgbClr val="E6EDF6"/>
            </a:gs>
            <a:gs pos="23014">
              <a:srgbClr val="E0E9F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7658" y="260648"/>
            <a:ext cx="81369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более подробной информацией  о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Республиканском физкультурно-спортивным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комплексе «Готов к труду и обороне» вы можете ознакомиться на официальных сайтах:</a:t>
            </a:r>
          </a:p>
          <a:p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Государственной администрации г. Бендеры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sz="22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https://bendery-ga.org/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-  Социальная сфера, подраздел - Управление по физкультуре и спорту;</a:t>
            </a:r>
          </a:p>
          <a:p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МУ «УНО  г. Бендеры» 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22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http://www.unobendery.org/</a:t>
            </a:r>
            <a:endParaRPr lang="ru-RU" sz="2200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 МОУ ДО «СЦСДЮШОР» г. Бендеры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2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sportcenter.md</a:t>
            </a:r>
            <a:endParaRPr lang="ru-RU" sz="2200" b="1" i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также при наличии сайта у школы – </a:t>
            </a:r>
            <a:r>
              <a:rPr lang="ru-RU" sz="22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 сайте школы</a:t>
            </a:r>
            <a:r>
              <a:rPr lang="ru-RU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3458968"/>
            <a:ext cx="4536505" cy="316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3430951"/>
            <a:ext cx="4320480" cy="3166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11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593">
              <a:srgbClr val="E6EDF6"/>
            </a:gs>
            <a:gs pos="23014">
              <a:srgbClr val="E0E9F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u05.edu35.ru/images/-2-1024x725.jpg"/>
          <p:cNvPicPr>
            <a:picLocks noGrp="1"/>
          </p:cNvPicPr>
          <p:nvPr>
            <p:ph idx="1"/>
          </p:nvPr>
        </p:nvPicPr>
        <p:blipFill>
          <a:blip r:embed="rId2" cstate="print"/>
          <a:srcRect r="-289" b="21711"/>
          <a:stretch>
            <a:fillRect/>
          </a:stretch>
        </p:blipFill>
        <p:spPr bwMode="auto">
          <a:xfrm>
            <a:off x="395536" y="620688"/>
            <a:ext cx="820891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593">
              <a:srgbClr val="E6EDF6"/>
            </a:gs>
            <a:gs pos="23014">
              <a:srgbClr val="E0E9F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7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</a:rPr>
              <a:t>Что такое ГТО?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340769"/>
            <a:ext cx="8249570" cy="2592288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latin typeface="Cambria" pitchFamily="18" charset="0"/>
              </a:rPr>
              <a:t>Республиканский физкультурно-спортивный </a:t>
            </a:r>
            <a:r>
              <a:rPr lang="ru-RU" b="1" dirty="0">
                <a:solidFill>
                  <a:srgbClr val="002060"/>
                </a:solidFill>
                <a:latin typeface="Cambria" pitchFamily="18" charset="0"/>
              </a:rPr>
              <a:t>комплекс «Готов к труду и обороне»  - это комплекс испытаний, направленный на проверку физической подготовленности человека.  </a:t>
            </a:r>
          </a:p>
        </p:txBody>
      </p:sp>
      <p:pic>
        <p:nvPicPr>
          <p:cNvPr id="4" name="Рисунок 3" descr="C:\Users\user\Desktop\ГТО\картинки\Новая папка\p76_gto-5-1024x71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007759"/>
            <a:ext cx="3381465" cy="2248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esktop\ГТО\картинки\ГТО-670x5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61" y="4007760"/>
            <a:ext cx="3312368" cy="217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593">
              <a:srgbClr val="E6EDF6"/>
            </a:gs>
            <a:gs pos="23014">
              <a:srgbClr val="E0E9F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73798"/>
            <a:ext cx="8472518" cy="612355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комплекса ГТО:</a:t>
            </a:r>
          </a:p>
          <a:p>
            <a:pPr algn="just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увеличение числа граждан, систематически занимающихся физической культурой и спортом в Приднестровской Молдавской Республике; </a:t>
            </a:r>
          </a:p>
          <a:p>
            <a:pPr algn="just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уровня физической подготовленности населения; </a:t>
            </a:r>
          </a:p>
          <a:p>
            <a:pPr algn="just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y населения осознанных потребностей в систематических занятиях физической культурой и спортом, физическом самосовершенствовании и ведении здорового образа жизни; </a:t>
            </a:r>
          </a:p>
          <a:p>
            <a:pPr algn="just">
              <a:buNone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общего уровня знаний населения o средствах, методах и формах организации самостоятельных занятий, в том числе c использованием современных информационных технологий. </a:t>
            </a: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593">
              <a:srgbClr val="E6EDF6"/>
            </a:gs>
            <a:gs pos="23014">
              <a:srgbClr val="E0E9F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Image Caption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5500694" cy="3571876"/>
          </a:xfrm>
          <a:prstGeom prst="roundRect">
            <a:avLst>
              <a:gd name="adj" fmla="val 8594"/>
            </a:avLst>
          </a:prstGeom>
          <a:gradFill>
            <a:gsLst>
              <a:gs pos="16593">
                <a:srgbClr val="E6EDF6"/>
              </a:gs>
              <a:gs pos="23014">
                <a:srgbClr val="E0E9F4"/>
              </a:gs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428604"/>
            <a:ext cx="8286808" cy="60722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Республиканский физкультурно-спортивный </a:t>
            </a:r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«Готов к труду и обороне» основывается на следующих принципах: </a:t>
            </a:r>
          </a:p>
          <a:p>
            <a:pPr marL="0" indent="0">
              <a:buNone/>
            </a:pPr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добровольность и доступность; </a:t>
            </a:r>
          </a:p>
          <a:p>
            <a:pPr marL="0" indent="0">
              <a:buNone/>
            </a:pPr>
            <a:r>
              <a:rPr lang="ru-RU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б) оздоровительная и личностно    </a:t>
            </a:r>
            <a:br>
              <a:rPr lang="ru-RU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ориентированная направленность; </a:t>
            </a:r>
          </a:p>
          <a:p>
            <a:pPr marL="0" indent="0">
              <a:buNone/>
            </a:pPr>
            <a:r>
              <a:rPr lang="ru-RU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в) обязательность медицинского                                                                                    </a:t>
            </a:r>
            <a:br>
              <a:rPr lang="ru-RU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контроля.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593">
              <a:srgbClr val="E6EDF6"/>
            </a:gs>
            <a:gs pos="23014">
              <a:srgbClr val="E0E9F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64704"/>
            <a:ext cx="3528391" cy="2244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140968"/>
            <a:ext cx="2592288" cy="2965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51920" y="764704"/>
            <a:ext cx="49685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24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Республиканского физкультурно-спортивного </a:t>
            </a:r>
            <a:r>
              <a:rPr lang="ru-RU" sz="24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комплекса «Готов к труду и обороне» в организациях общего образования состоит из трех ступеней и включает следующие возрастные группы: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583196"/>
            <a:ext cx="604867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ступень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11 до 12 лет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вторая ступень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13 до 15 лет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третья ступень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16 до 17 лет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593">
              <a:srgbClr val="E6EDF6"/>
            </a:gs>
            <a:gs pos="23014">
              <a:srgbClr val="E0E9F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20888"/>
            <a:ext cx="261620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2616200" cy="1863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478" y="4869160"/>
            <a:ext cx="2398139" cy="167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07049" y="444728"/>
            <a:ext cx="511256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испытания (тесты):</a:t>
            </a:r>
          </a:p>
          <a:p>
            <a:pPr algn="just"/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Бег на 60 м 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11 до 12 лет, от 13 до 15 лет);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100 м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16 до 17 лет)</a:t>
            </a:r>
          </a:p>
          <a:p>
            <a:pPr algn="just"/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Подтягивание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виса на высокой перекладине – только мальчики/юноши</a:t>
            </a:r>
          </a:p>
          <a:p>
            <a:pPr algn="just"/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Сгибание и разгибание рук в упоре лежа на полу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только девочки/девушки</a:t>
            </a:r>
          </a:p>
          <a:p>
            <a:pPr algn="just"/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Наклон вперёд из положения стоя с прямыми ногами на гимнастической скамье  </a:t>
            </a:r>
          </a:p>
          <a:p>
            <a:pPr algn="just"/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Бег на 1500 м 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(от 11 до 12 лет),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2000 м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 13 до 15 лет – юноши и девушки, от 16 до 17 лет  – девушки), </a:t>
            </a:r>
            <a:r>
              <a:rPr lang="ru-RU" sz="22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 м</a:t>
            </a:r>
            <a:r>
              <a:rPr lang="ru-RU" sz="22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(от 16 до 17 лет - юноши)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29B3B31-C228-4471-A5BA-EBA71CC100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57212"/>
            <a:ext cx="2616200" cy="174345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593">
              <a:srgbClr val="E6EDF6"/>
            </a:gs>
            <a:gs pos="23014">
              <a:srgbClr val="E0E9F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143248"/>
            <a:ext cx="8929718" cy="357190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</a:pPr>
            <a:r>
              <a:rPr lang="ru-RU" sz="2800" dirty="0">
                <a:solidFill>
                  <a:srgbClr val="002060"/>
                </a:solidFill>
              </a:rPr>
              <a:t>     </a:t>
            </a:r>
            <a:endParaRPr lang="ru-RU" sz="2800" dirty="0">
              <a:solidFill>
                <a:srgbClr val="002060"/>
              </a:solidFill>
              <a:latin typeface="Cambria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278" y="374888"/>
            <a:ext cx="2276162" cy="1521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279" y="1863325"/>
            <a:ext cx="2276162" cy="1466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3342" y="188640"/>
            <a:ext cx="6036849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Испытания (тесты) по выбору: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Прыжок в длину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места толчком двумя ногами;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Сгибание и разгибание рук в упоре лёжа на полу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только мальчики и юноши;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Метание мяча весом 150 г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11 до 12 лет, от 13 до 15 лет);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метание спортивного снаряда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весом 700 г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16 до 17 лет - юноши); 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метание спортивного снаряда весом 500 г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(от 16 до 17 лет - девушки);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Поднимание туловища из положения лежа на спине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(количество раз за 1 мин);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Плавание (50 м);</a:t>
            </a:r>
          </a:p>
          <a:p>
            <a:pPr marL="342900" indent="-342900">
              <a:buFontTx/>
              <a:buChar char="-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Стрельба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пневматической винтовки из положения сидя или стоя с опорой локтей о стол и с упора для винтовки, дистанция –  10 м.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281" y="4861480"/>
            <a:ext cx="2808312" cy="151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879737"/>
            <a:ext cx="2553828" cy="151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93" y="4843225"/>
            <a:ext cx="2550847" cy="151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E082D2B-6200-4D9F-A530-14B7473CFB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78" y="3343783"/>
            <a:ext cx="2276162" cy="14869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593">
              <a:srgbClr val="E6EDF6"/>
            </a:gs>
            <a:gs pos="23014">
              <a:srgbClr val="E0E9F4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6409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выполнившие нормативы испытаний (тестов) 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определённых ступеней комплекса ГTO, награждаются соответствующим знаком отличия комплекса ГTO.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79" y="1088537"/>
            <a:ext cx="5832649" cy="1668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87889" y="2757495"/>
            <a:ext cx="8776599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Обладание такими знаками отличия даст бонусы при поступлении в организации высшего профессионального образования.</a:t>
            </a:r>
          </a:p>
          <a:p>
            <a:pPr algn="just"/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конкурсном отборе на обучение по основным образовательным программам по направлениям подготовки, специальностям в области физической культуры и спорта при равном количестве набранных баллов при принятии решения о зачислении государственные организации высшего профессионального образования должны учитывать индивидуальные достижения абитуриента в области физической культуры и спорта, наличие знаков отличия Республиканского физкультурно-спортивного комплекса «Готов к труду и обороне» в соответствии с Правилами приёма организации высшего профессионального образования.</a:t>
            </a:r>
          </a:p>
          <a:p>
            <a:pPr algn="just"/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7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 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приеме на обучение негосударственные организации высшего профессионального образования вправе учитывать индивидуальные достижения абитуриента в области физической культуры и спорта, наличие знаков отличия Республиканского физкультурно-спортивного комплекса «Готов к труду и обороне» в соответствии с  Правилами приёма организации высшего профессионального образования.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1114</Words>
  <Application>Microsoft Office PowerPoint</Application>
  <PresentationFormat>Экран (4:3)</PresentationFormat>
  <Paragraphs>98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ГТО-ПУТЬ К ЗДОРОВЬЮ И УСПЕХУ!</vt:lpstr>
      <vt:lpstr>Презентация PowerPoint</vt:lpstr>
      <vt:lpstr>Что такое ГТО?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норм ГТО – к олимпийским медалям!</dc:title>
  <dc:creator>user</dc:creator>
  <cp:lastModifiedBy>user-pc</cp:lastModifiedBy>
  <cp:revision>80</cp:revision>
  <dcterms:modified xsi:type="dcterms:W3CDTF">2023-03-23T08:14:27Z</dcterms:modified>
</cp:coreProperties>
</file>